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slideLayouts/slideLayout3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15"/>
  </p:notesMasterIdLst>
  <p:handoutMasterIdLst>
    <p:handoutMasterId r:id="rId16"/>
  </p:handoutMasterIdLst>
  <p:sldIdLst>
    <p:sldId id="603" r:id="rId8"/>
    <p:sldId id="739" r:id="rId9"/>
    <p:sldId id="2650" r:id="rId10"/>
    <p:sldId id="2693" r:id="rId11"/>
    <p:sldId id="2691" r:id="rId12"/>
    <p:sldId id="2647" r:id="rId13"/>
    <p:sldId id="582" r:id="rId14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595757"/>
    <a:srgbClr val="221815"/>
    <a:srgbClr val="0432FF"/>
    <a:srgbClr val="0096FF"/>
    <a:srgbClr val="F2F2F2"/>
    <a:srgbClr val="4F81BD"/>
    <a:srgbClr val="E2F9D0"/>
    <a:srgbClr val="91A2BF"/>
    <a:srgbClr val="66B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19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3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3/29/24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3/29/24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8800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40768"/>
            <a:ext cx="10963473" cy="489654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800944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hyperlink" Target="https://chenzomi12.github.io/" TargetMode="Externa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1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2024/3/29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  <p:sldLayoutId id="2147483982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rtificialcognition.net/posts/video-generation-world-simulators/#concluding-thoughts" TargetMode="Externa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6E6A303-2BCC-B04F-A63D-550BBBF5A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014787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4420" y="4412678"/>
            <a:ext cx="194421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9862" y="4450084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4939862" y="1169797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大模型系列</a:t>
            </a:r>
            <a:endParaRPr lang="zh-CN" altLang="en-US" sz="66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4939862" y="2153972"/>
            <a:ext cx="7083972" cy="200296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en-US" altLang="zh-CN" sz="9600" kern="0" dirty="0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KIMI</a:t>
            </a:r>
            <a:r>
              <a:rPr lang="zh-CN" altLang="en-US" sz="9600" kern="0" dirty="0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长序列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 marL="696306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2400" dirty="0">
                <a:latin typeface="Gill Sans MT" panose="020B0502020104020203" pitchFamily="34" charset="0"/>
              </a:rPr>
              <a:t>KIMI</a:t>
            </a:r>
            <a:r>
              <a:rPr lang="zh-CN" altLang="en-US" sz="2400" dirty="0">
                <a:latin typeface="Gill Sans MT" panose="020B0502020104020203" pitchFamily="34" charset="0"/>
              </a:rPr>
              <a:t> 概念股火了</a:t>
            </a:r>
            <a:endParaRPr lang="en-US" altLang="zh-CN" sz="2400" dirty="0">
              <a:latin typeface="Gill Sans MT" panose="020B0502020104020203" pitchFamily="34" charset="0"/>
            </a:endParaRPr>
          </a:p>
          <a:p>
            <a:pPr marL="696306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>
                <a:latin typeface="Gill Sans MT" panose="020B0502020104020203" pitchFamily="34" charset="0"/>
              </a:rPr>
              <a:t>大模型长序列之争</a:t>
            </a:r>
            <a:endParaRPr lang="en-US" altLang="zh-CN" sz="2400" dirty="0">
              <a:latin typeface="Gill Sans MT" panose="020B0502020104020203" pitchFamily="34" charset="0"/>
            </a:endParaRPr>
          </a:p>
          <a:p>
            <a:pPr marL="696306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>
                <a:latin typeface="Gill Sans MT" panose="020B0502020104020203" pitchFamily="34" charset="0"/>
              </a:rPr>
              <a:t>什么是长序列</a:t>
            </a:r>
            <a:endParaRPr lang="en-US" altLang="zh-CN" sz="2400" dirty="0">
              <a:latin typeface="Gill Sans MT" panose="020B0502020104020203" pitchFamily="34" charset="0"/>
            </a:endParaRPr>
          </a:p>
          <a:p>
            <a:pPr marL="696306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2400" dirty="0">
                <a:latin typeface="Gill Sans MT" panose="020B0502020104020203" pitchFamily="34" charset="0"/>
              </a:rPr>
              <a:t>KIMI</a:t>
            </a:r>
            <a:r>
              <a:rPr lang="zh-CN" altLang="en-US" sz="2400" dirty="0">
                <a:latin typeface="Gill Sans MT" panose="020B0502020104020203" pitchFamily="34" charset="0"/>
              </a:rPr>
              <a:t> 长</a:t>
            </a:r>
            <a:r>
              <a:rPr lang="zh-CN" altLang="en-US" sz="2400">
                <a:latin typeface="Gill Sans MT" panose="020B0502020104020203" pitchFamily="34" charset="0"/>
              </a:rPr>
              <a:t>序列策略</a:t>
            </a:r>
            <a:endParaRPr lang="en-US" altLang="zh-CN" sz="24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736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B13D0A4-7BB5-5042-88CB-039E40533E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/>
              <a:t>1.</a:t>
            </a:r>
            <a:r>
              <a:rPr lang="zh-CN" altLang="en-US" dirty="0">
                <a:latin typeface="Gill Sans MT" panose="020B0502020104020203" pitchFamily="34" charset="0"/>
              </a:rPr>
              <a:t>世界模型</a:t>
            </a:r>
            <a:endParaRPr lang="en-US" altLang="zh-CN" dirty="0">
              <a:latin typeface="Gill Sans MT" panose="020B0502020104020203" pitchFamily="34" charset="0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latin typeface="Gill Sans MT" panose="020B0502020104020203" pitchFamily="34" charset="0"/>
              </a:rPr>
              <a:t>之争与定义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6BFB29C-A848-1349-A567-60B207B63D75}"/>
              </a:ext>
            </a:extLst>
          </p:cNvPr>
          <p:cNvSpPr/>
          <p:nvPr/>
        </p:nvSpPr>
        <p:spPr>
          <a:xfrm>
            <a:off x="2175641" y="5273326"/>
            <a:ext cx="88618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Gill Sans MT" panose="020B05020201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https://artificialcognition.net/posts/video-generation-world-simulators/#concluding-thoughts</a:t>
            </a:r>
            <a:endParaRPr lang="en-US" altLang="zh-CN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37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333B65B-E75E-E24E-9AB6-71A01D4C9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Yann</a:t>
            </a:r>
            <a:r>
              <a:rPr lang="zh-CN" altLang="en-US" dirty="0"/>
              <a:t> </a:t>
            </a:r>
            <a:r>
              <a:rPr lang="en-US" altLang="zh-CN" dirty="0"/>
              <a:t>LeCun</a:t>
            </a:r>
            <a:r>
              <a:rPr lang="zh-CN" altLang="en-US" dirty="0"/>
              <a:t> 怒斥 </a:t>
            </a:r>
            <a:r>
              <a:rPr lang="en-US" altLang="zh-CN" dirty="0"/>
              <a:t>Sora</a:t>
            </a:r>
            <a:r>
              <a:rPr lang="zh-CN" altLang="en-US" dirty="0"/>
              <a:t>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74322E1-A9D2-BD44-8CAD-CE25D430D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870" y="1317937"/>
            <a:ext cx="9165022" cy="498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70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FBA3D09-641F-8540-BD1C-645864354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谁才是世界模型老大？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12C42A9-84E9-4845-A355-F676CB52C1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7111" y="2842376"/>
            <a:ext cx="2918351" cy="589191"/>
          </a:xfrm>
        </p:spPr>
        <p:txBody>
          <a:bodyPr/>
          <a:lstStyle/>
          <a:p>
            <a:r>
              <a:rPr lang="en-US" altLang="zh-CN" dirty="0"/>
              <a:t>2024.02.15</a:t>
            </a:r>
            <a:r>
              <a:rPr lang="zh-CN" altLang="en-US" dirty="0"/>
              <a:t> </a:t>
            </a:r>
            <a:r>
              <a:rPr lang="en-US" altLang="zh-CN" dirty="0"/>
              <a:t>SORA</a:t>
            </a:r>
            <a:r>
              <a:rPr lang="zh-CN" altLang="en-US" dirty="0"/>
              <a:t>发布</a:t>
            </a:r>
          </a:p>
        </p:txBody>
      </p:sp>
      <p:sp>
        <p:nvSpPr>
          <p:cNvPr id="6" name="右箭头 5">
            <a:extLst>
              <a:ext uri="{FF2B5EF4-FFF2-40B4-BE49-F238E27FC236}">
                <a16:creationId xmlns:a16="http://schemas.microsoft.com/office/drawing/2014/main" id="{D3603518-7DAE-C64E-B7D4-BF5095C8E0C4}"/>
              </a:ext>
            </a:extLst>
          </p:cNvPr>
          <p:cNvSpPr/>
          <p:nvPr/>
        </p:nvSpPr>
        <p:spPr>
          <a:xfrm>
            <a:off x="1006119" y="3389914"/>
            <a:ext cx="10184524" cy="935421"/>
          </a:xfrm>
          <a:prstGeom prst="rightArrow">
            <a:avLst>
              <a:gd name="adj1" fmla="val 50000"/>
              <a:gd name="adj2" fmla="val 7022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F9B723B0-74EB-734D-A0C0-617B278CA5D7}"/>
              </a:ext>
            </a:extLst>
          </p:cNvPr>
          <p:cNvSpPr txBox="1">
            <a:spLocks/>
          </p:cNvSpPr>
          <p:nvPr/>
        </p:nvSpPr>
        <p:spPr>
          <a:xfrm>
            <a:off x="4877149" y="4485863"/>
            <a:ext cx="2918351" cy="58919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2024.02.26</a:t>
            </a:r>
            <a:r>
              <a:rPr lang="en-US" dirty="0"/>
              <a:t> </a:t>
            </a:r>
            <a:r>
              <a:rPr lang="en-US" altLang="zh-CN" dirty="0"/>
              <a:t>Genie</a:t>
            </a:r>
            <a:r>
              <a:rPr lang="zh-CN" altLang="en-US" dirty="0"/>
              <a:t>发布</a:t>
            </a:r>
          </a:p>
        </p:txBody>
      </p:sp>
      <p:sp>
        <p:nvSpPr>
          <p:cNvPr id="8" name="内容占位符 4">
            <a:extLst>
              <a:ext uri="{FF2B5EF4-FFF2-40B4-BE49-F238E27FC236}">
                <a16:creationId xmlns:a16="http://schemas.microsoft.com/office/drawing/2014/main" id="{FA0F0F30-3F86-2D4E-82AA-63FA0DDA707A}"/>
              </a:ext>
            </a:extLst>
          </p:cNvPr>
          <p:cNvSpPr txBox="1">
            <a:spLocks/>
          </p:cNvSpPr>
          <p:nvPr/>
        </p:nvSpPr>
        <p:spPr>
          <a:xfrm>
            <a:off x="7351986" y="2401351"/>
            <a:ext cx="2918351" cy="109925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2024.03.01</a:t>
            </a:r>
            <a:r>
              <a:rPr lang="en-US" dirty="0"/>
              <a:t> V-JEPA</a:t>
            </a:r>
            <a:r>
              <a:rPr lang="zh-CN" altLang="en-US" dirty="0"/>
              <a:t>发布</a:t>
            </a:r>
            <a:endParaRPr lang="en-US" altLang="zh-CN" dirty="0"/>
          </a:p>
          <a:p>
            <a:r>
              <a:rPr lang="en-US" altLang="zh-CN" dirty="0"/>
              <a:t>2024.03.05</a:t>
            </a:r>
            <a:r>
              <a:rPr lang="zh-CN" altLang="en-US" dirty="0"/>
              <a:t> </a:t>
            </a:r>
            <a:r>
              <a:rPr lang="en-US" altLang="zh-CN" dirty="0"/>
              <a:t>IWM</a:t>
            </a:r>
            <a:r>
              <a:rPr lang="zh-CN" altLang="en-US" dirty="0"/>
              <a:t> 发布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601FA96-823D-904F-8630-FEA296AF8676}"/>
              </a:ext>
            </a:extLst>
          </p:cNvPr>
          <p:cNvSpPr/>
          <p:nvPr/>
        </p:nvSpPr>
        <p:spPr>
          <a:xfrm>
            <a:off x="1704511" y="2359698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+mn-ea"/>
              </a:rPr>
              <a:t>世界模拟器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E903DAB-2222-3247-BD48-779A358FBFCF}"/>
              </a:ext>
            </a:extLst>
          </p:cNvPr>
          <p:cNvSpPr/>
          <p:nvPr/>
        </p:nvSpPr>
        <p:spPr>
          <a:xfrm>
            <a:off x="7949386" y="2037926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+mn-ea"/>
              </a:rPr>
              <a:t>世界模型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211C226-17C0-1E4E-9EB8-E95E46EFFCE5}"/>
              </a:ext>
            </a:extLst>
          </p:cNvPr>
          <p:cNvSpPr/>
          <p:nvPr/>
        </p:nvSpPr>
        <p:spPr>
          <a:xfrm>
            <a:off x="5320661" y="5075054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Arial" panose="020B0604020202020204" pitchFamily="34" charset="0"/>
              </a:rPr>
              <a:t>基础世界模型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5855544-F804-7D41-BB85-EC3FCC1A300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3794" y="1498596"/>
            <a:ext cx="2206800" cy="12413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8456040-E656-D64C-8165-344E692B5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193" y="4359480"/>
            <a:ext cx="2206800" cy="1245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06709774-BD1E-2C42-8540-9BAAAB565DDD}"/>
              </a:ext>
            </a:extLst>
          </p:cNvPr>
          <p:cNvCxnSpPr/>
          <p:nvPr/>
        </p:nvCxnSpPr>
        <p:spPr>
          <a:xfrm>
            <a:off x="2480441" y="3294977"/>
            <a:ext cx="0" cy="58662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5F2BA1DB-1C63-B742-A926-0ED956B361C2}"/>
              </a:ext>
            </a:extLst>
          </p:cNvPr>
          <p:cNvCxnSpPr/>
          <p:nvPr/>
        </p:nvCxnSpPr>
        <p:spPr>
          <a:xfrm>
            <a:off x="6332482" y="3825666"/>
            <a:ext cx="0" cy="58662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CAEA3AAD-7616-DC4E-ABF0-4037127C5C0D}"/>
              </a:ext>
            </a:extLst>
          </p:cNvPr>
          <p:cNvCxnSpPr/>
          <p:nvPr/>
        </p:nvCxnSpPr>
        <p:spPr>
          <a:xfrm>
            <a:off x="8686799" y="3312615"/>
            <a:ext cx="0" cy="58662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E7658CA9-AA57-214E-B0CA-681FBCF682A3}"/>
              </a:ext>
            </a:extLst>
          </p:cNvPr>
          <p:cNvCxnSpPr/>
          <p:nvPr/>
        </p:nvCxnSpPr>
        <p:spPr>
          <a:xfrm>
            <a:off x="9344577" y="3312615"/>
            <a:ext cx="0" cy="58662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0827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96AF8D9-D31A-2546-82B9-2C031B986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ZOMI</a:t>
            </a:r>
            <a:r>
              <a:rPr lang="zh-CN" altLang="en-US" dirty="0"/>
              <a:t> 的猜测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66B589A-0D35-2746-95B3-3FBF5ED9B0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关于世界模型：</a:t>
            </a:r>
            <a:endParaRPr lang="en-US" altLang="zh-CN" dirty="0">
              <a:solidFill>
                <a:srgbClr val="C00000"/>
              </a:solidFill>
            </a:endParaRPr>
          </a:p>
          <a:p>
            <a:pPr marL="582006" lvl="1" indent="-342900">
              <a:buFont typeface="+mj-lt"/>
              <a:buAutoNum type="arabicPeriod"/>
            </a:pPr>
            <a:r>
              <a:rPr lang="en-US" altLang="zh-CN" sz="1600" dirty="0"/>
              <a:t>Sora</a:t>
            </a:r>
            <a:r>
              <a:rPr lang="zh-CN" altLang="en-US" sz="1600" dirty="0"/>
              <a:t> 不是世界模型：不是通过对场景进行模拟来预测视频帧。</a:t>
            </a:r>
            <a:endParaRPr lang="en-US" altLang="zh-CN" sz="1600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1600" dirty="0"/>
              <a:t>作为世界模型其中一环：</a:t>
            </a:r>
            <a:r>
              <a:rPr lang="en-US" altLang="zh-CN" sz="1600" dirty="0"/>
              <a:t> Sora</a:t>
            </a:r>
            <a:r>
              <a:rPr lang="zh-CN" altLang="en-US" sz="1600" dirty="0"/>
              <a:t> 等视频生成模型可以在类似于 </a:t>
            </a:r>
            <a:r>
              <a:rPr lang="en-US" altLang="zh-CN" sz="1600" dirty="0"/>
              <a:t>RL</a:t>
            </a:r>
            <a:r>
              <a:rPr lang="zh-CN" altLang="en-US" sz="1600" dirty="0"/>
              <a:t> 系统中用作模拟器。</a:t>
            </a:r>
            <a:endParaRPr lang="en-US" altLang="zh-CN" sz="1600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1600" dirty="0"/>
              <a:t>世界模型应满足：</a:t>
            </a:r>
            <a:r>
              <a:rPr lang="en-US" altLang="zh-CN" sz="1600" dirty="0"/>
              <a:t>1</a:t>
            </a:r>
            <a:r>
              <a:rPr lang="zh-CN" altLang="en-US" sz="1600" dirty="0"/>
              <a:t>）可对未来时间环境因素进行模拟。</a:t>
            </a:r>
            <a:r>
              <a:rPr lang="en-US" altLang="zh-CN" sz="1600" dirty="0"/>
              <a:t>2</a:t>
            </a:r>
            <a:r>
              <a:rPr lang="zh-CN" altLang="en-US" sz="1600" dirty="0"/>
              <a:t>）可学习输入（包括三维环境、物理属性等）结构信息、因果效应表征。</a:t>
            </a:r>
            <a:endParaRPr lang="en-US" altLang="zh-CN" sz="1600" dirty="0"/>
          </a:p>
          <a:p>
            <a:pPr marL="239106" lvl="1" indent="-239106">
              <a:buFont typeface="Arial" pitchFamily="34" charset="0"/>
              <a:buChar char="•"/>
            </a:pPr>
            <a:endParaRPr lang="en-US" altLang="zh-CN" sz="2000" dirty="0"/>
          </a:p>
          <a:p>
            <a:pPr marL="239106" lvl="1" indent="-239106">
              <a:buFont typeface="Arial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</a:rPr>
              <a:t>关于产业发展：</a:t>
            </a:r>
            <a:endParaRPr lang="en-US" altLang="zh-CN" sz="2000" dirty="0">
              <a:solidFill>
                <a:srgbClr val="C00000"/>
              </a:solidFill>
            </a:endParaRPr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1600" dirty="0"/>
              <a:t>强化学习类的世界模型</a:t>
            </a:r>
            <a:r>
              <a:rPr lang="en-US" altLang="zh-CN" sz="1600" dirty="0"/>
              <a:t>24</a:t>
            </a:r>
            <a:r>
              <a:rPr lang="zh-CN" altLang="en-US" sz="1600" dirty="0"/>
              <a:t>年仍然难以成为算力消耗大头，技术上和理论上有待突破；</a:t>
            </a:r>
            <a:endParaRPr lang="en-US" altLang="zh-CN" sz="1600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1600" dirty="0"/>
              <a:t>国内百模大战的创业公司和头部大厂不会跟进世界模型，因为技术不成熟，不能呈现应用落地；</a:t>
            </a:r>
            <a:endParaRPr lang="en-US" altLang="zh-CN" sz="1600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1600" dirty="0"/>
              <a:t>机器人的应用落地短期内（</a:t>
            </a:r>
            <a:r>
              <a:rPr lang="en-US" altLang="zh-CN" sz="1600" dirty="0"/>
              <a:t>24/25</a:t>
            </a:r>
            <a:r>
              <a:rPr lang="zh-CN" altLang="en-US" sz="1600" dirty="0"/>
              <a:t>）仍然以大模型 </a:t>
            </a:r>
            <a:r>
              <a:rPr lang="en-US" altLang="zh-CN" sz="1600" dirty="0"/>
              <a:t>+</a:t>
            </a:r>
            <a:r>
              <a:rPr lang="zh-CN" altLang="en-US" sz="1600" dirty="0"/>
              <a:t> 传统伺服控制为主，世界模型的智能 </a:t>
            </a:r>
            <a:r>
              <a:rPr lang="en-US" altLang="zh-CN" sz="1600" dirty="0"/>
              <a:t>Agent</a:t>
            </a:r>
            <a:r>
              <a:rPr lang="zh-CN" altLang="en-US" sz="1600" dirty="0"/>
              <a:t> 仍停留实验室；</a:t>
            </a:r>
            <a:endParaRPr lang="en-US" altLang="zh-CN" sz="1600" dirty="0"/>
          </a:p>
          <a:p>
            <a:pPr lvl="1"/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944353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39612</TotalTime>
  <Words>245</Words>
  <Application>Microsoft Macintosh PowerPoint</Application>
  <PresentationFormat>自定义</PresentationFormat>
  <Paragraphs>31</Paragraphs>
  <Slides>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7</vt:i4>
      </vt:variant>
    </vt:vector>
  </HeadingPairs>
  <TitlesOfParts>
    <vt:vector size="22" baseType="lpstr">
      <vt:lpstr>微软雅黑</vt:lpstr>
      <vt:lpstr>微软雅黑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关于本内容</vt:lpstr>
      <vt:lpstr>PowerPoint 演示文稿</vt:lpstr>
      <vt:lpstr>Yann LeCun 怒斥 Sora </vt:lpstr>
      <vt:lpstr>谁才是世界模型老大？</vt:lpstr>
      <vt:lpstr>ZOMI 的猜测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11503</cp:revision>
  <cp:lastPrinted>2023-09-08T09:14:01Z</cp:lastPrinted>
  <dcterms:created xsi:type="dcterms:W3CDTF">2020-08-28T08:44:19Z</dcterms:created>
  <dcterms:modified xsi:type="dcterms:W3CDTF">2024-03-29T06:22:31Z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